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4-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Opioid Epidemic: When Medicine Becomes the Disease</a:t>
            </a:r>
          </a:p>
          <a:p>
            <a:pPr algn="ctr">
              <a:defRPr sz="1500" i="1">
                <a:solidFill>
                  <a:srgbClr val="1A1A2E"/>
                </a:solidFill>
              </a:defRPr>
            </a:pPr>
            <a:r>
              <a:t>Modeling Neurochemical Feedback Loops in Addiction</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HS-LS1-2, HS-ETS1-4</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opioid tolerance develops through neurochemical feedback loops that drive dose escalation</a:t>
            </a:r>
          </a:p>
          <a:p>
            <a:pPr>
              <a:spcBef>
                <a:spcPts val="800"/>
              </a:spcBef>
              <a:defRPr sz="1600">
                <a:solidFill>
                  <a:srgbClr val="1A1A2E"/>
                </a:solidFill>
              </a:defRPr>
            </a:pPr>
            <a:r>
              <a:t>  *  Analyze the threshold dynamics that shift a patient from pain management to physical dependence</a:t>
            </a:r>
          </a:p>
          <a:p>
            <a:pPr>
              <a:spcBef>
                <a:spcPts val="800"/>
              </a:spcBef>
              <a:defRPr sz="1600">
                <a:solidFill>
                  <a:srgbClr val="1A1A2E"/>
                </a:solidFill>
              </a:defRPr>
            </a:pPr>
            <a:r>
              <a:t>  *  Evaluate how social network effects amplify the epidemic beyond individual neurochemistry</a:t>
            </a:r>
          </a:p>
          <a:p>
            <a:pPr>
              <a:spcBef>
                <a:spcPts val="800"/>
              </a:spcBef>
              <a:defRPr sz="1600">
                <a:solidFill>
                  <a:srgbClr val="1A1A2E"/>
                </a:solidFill>
              </a:defRPr>
            </a:pPr>
            <a:r>
              <a:t>  *  Design intervention strategies that target different components of the addiction feedback system</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Tolerance</a:t>
            </a:r>
          </a:p>
          <a:p>
            <a:pPr>
              <a:defRPr sz="1300" i="1">
                <a:solidFill>
                  <a:srgbClr val="1A1A2E"/>
                </a:solidFill>
              </a:defRPr>
            </a:pPr>
            <a:r>
              <a:t>     A neurological adaptation where repeated opioid exposure reduces receptor sensitivity, requiring progressively higher doses to achieve the same effect</a:t>
            </a:r>
          </a:p>
          <a:p>
            <a:pPr>
              <a:spcBef>
                <a:spcPts val="800"/>
              </a:spcBef>
              <a:defRPr sz="1500" b="1">
                <a:solidFill>
                  <a:srgbClr val="0D1B2A"/>
                </a:solidFill>
              </a:defRPr>
            </a:pPr>
            <a:r>
              <a:t>  Dependence</a:t>
            </a:r>
          </a:p>
          <a:p>
            <a:pPr>
              <a:defRPr sz="1300" i="1">
                <a:solidFill>
                  <a:srgbClr val="1A1A2E"/>
                </a:solidFill>
              </a:defRPr>
            </a:pPr>
            <a:r>
              <a:t>     A physiological state where the brain has adapted to constant opioid presence and cannot function normally without them</a:t>
            </a:r>
          </a:p>
          <a:p>
            <a:pPr>
              <a:spcBef>
                <a:spcPts val="800"/>
              </a:spcBef>
              <a:defRPr sz="1500" b="1">
                <a:solidFill>
                  <a:srgbClr val="0D1B2A"/>
                </a:solidFill>
              </a:defRPr>
            </a:pPr>
            <a:r>
              <a:t>  Dopamine Receptor Downregulation</a:t>
            </a:r>
          </a:p>
          <a:p>
            <a:pPr>
              <a:defRPr sz="1300" i="1">
                <a:solidFill>
                  <a:srgbClr val="1A1A2E"/>
                </a:solidFill>
              </a:defRPr>
            </a:pPr>
            <a:r>
              <a:t>     The brain reduces the number or sensitivity of dopamine receptors in response to chronic overstimulation</a:t>
            </a:r>
          </a:p>
          <a:p>
            <a:pPr>
              <a:spcBef>
                <a:spcPts val="800"/>
              </a:spcBef>
              <a:defRPr sz="1500" b="1">
                <a:solidFill>
                  <a:srgbClr val="0D1B2A"/>
                </a:solidFill>
              </a:defRPr>
            </a:pPr>
            <a:r>
              <a:t>  Withdrawal</a:t>
            </a:r>
          </a:p>
          <a:p>
            <a:pPr>
              <a:defRPr sz="1300" i="1">
                <a:solidFill>
                  <a:srgbClr val="1A1A2E"/>
                </a:solidFill>
              </a:defRPr>
            </a:pPr>
            <a:r>
              <a:t>     Severe physical and psychological symptoms that occur when opioid-dependent individuals stop taking the drug abruptly</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a pill prescribed by a doctor become the deadliest drug epidemic in American history?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Neurochemical Feedback Loops in Addiction. Today we'll build a MODEL to discover the answer!</a:t>
            </a:r>
          </a:p>
        </p:txBody>
      </p:sp>
      <p:pic>
        <p:nvPicPr>
          <p:cNvPr id="8" name="Picture 7" descr="G09L2-L04-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4-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Prescription Rate</a:t>
            </a:r>
          </a:p>
          <a:p>
            <a:pPr>
              <a:spcBef>
                <a:spcPts val="600"/>
              </a:spcBef>
              <a:defRPr sz="1600"/>
            </a:pPr>
            <a:r>
              <a:t>     *  Tolerance Development</a:t>
            </a:r>
          </a:p>
          <a:p>
            <a:pPr>
              <a:spcBef>
                <a:spcPts val="600"/>
              </a:spcBef>
              <a:defRPr sz="1600"/>
            </a:pPr>
            <a:r>
              <a:t>     *  Addiction Level</a:t>
            </a:r>
          </a:p>
          <a:p>
            <a:pPr>
              <a:spcBef>
                <a:spcPts val="600"/>
              </a:spcBef>
              <a:defRPr sz="1600"/>
            </a:pPr>
            <a:r>
              <a:t>     *  Dopamine Receptor Sensitivity</a:t>
            </a:r>
          </a:p>
          <a:p>
            <a:pPr>
              <a:spcBef>
                <a:spcPts val="600"/>
              </a:spcBef>
              <a:defRPr sz="1600"/>
            </a:pPr>
            <a:r>
              <a:t>     *  Social Network Exposure</a:t>
            </a:r>
          </a:p>
          <a:p>
            <a:pPr>
              <a:spcBef>
                <a:spcPts val="600"/>
              </a:spcBef>
              <a:defRPr sz="1600"/>
            </a:pPr>
            <a:r>
              <a:t>     *  Pain Threshold</a:t>
            </a:r>
          </a:p>
          <a:p>
            <a:pPr>
              <a:spcBef>
                <a:spcPts val="600"/>
              </a:spcBef>
              <a:defRPr sz="1600"/>
            </a:pPr>
            <a:r>
              <a:t>     *  Withdrawal Severity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4-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Tolerance Development increases, what happens to the effective dose needed? How does this create a reinforcing feedback loop with Addiction Level?</a:t>
            </a:r>
          </a:p>
        </p:txBody>
      </p:sp>
      <p:pic>
        <p:nvPicPr>
          <p:cNvPr id="8" name="Picture 7" descr="G09L2-L04-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Short-Term Prescription</a:t>
            </a:r>
          </a:p>
          <a:p>
            <a:pPr>
              <a:defRPr sz="1400"/>
            </a:pPr>
            <a:r>
              <a:t>     Set Prescription Rate to moderate briefly then stop -- observe whether dependence develops</a:t>
            </a:r>
          </a:p>
          <a:p>
            <a:pPr>
              <a:spcBef>
                <a:spcPts val="1200"/>
              </a:spcBef>
              <a:defRPr sz="1600" b="1"/>
            </a:pPr>
            <a:r>
              <a:t>Chronic High-Dose Use</a:t>
            </a:r>
          </a:p>
          <a:p>
            <a:pPr>
              <a:defRPr sz="1400"/>
            </a:pPr>
            <a:r>
              <a:t>     Set Prescription Rate to high and maintain -- track tolerance-driven dose escalation</a:t>
            </a:r>
          </a:p>
          <a:p>
            <a:pPr>
              <a:spcBef>
                <a:spcPts val="1200"/>
              </a:spcBef>
              <a:defRPr sz="1600" b="1"/>
            </a:pPr>
            <a:r>
              <a:t>Community Spread</a:t>
            </a:r>
          </a:p>
          <a:p>
            <a:pPr>
              <a:defRPr sz="1400"/>
            </a:pPr>
            <a:r>
              <a:t>     Start with one high Prescription Rate individual and observe Social Network Exposure propagation</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Opioid tolerance creates a reinforcing feedback loop: reduced sensitivity requires higher dose which causes faster adaptation</a:t>
            </a:r>
          </a:p>
          <a:p>
            <a:pPr>
              <a:spcBef>
                <a:spcPts val="1000"/>
              </a:spcBef>
              <a:defRPr sz="1500">
                <a:solidFill>
                  <a:srgbClr val="1A1A2E"/>
                </a:solidFill>
              </a:defRPr>
            </a:pPr>
            <a:r>
              <a:t>  *  There is a neurochemical threshold past which dependence becomes physiological</a:t>
            </a:r>
          </a:p>
          <a:p>
            <a:pPr>
              <a:spcBef>
                <a:spcPts val="1000"/>
              </a:spcBef>
              <a:defRPr sz="1500">
                <a:solidFill>
                  <a:srgbClr val="1A1A2E"/>
                </a:solidFill>
              </a:defRPr>
            </a:pPr>
            <a:r>
              <a:t>  *  Chronic opioid use paradoxically INCREASES pain sensitivity via hyperalgesia</a:t>
            </a:r>
          </a:p>
          <a:p>
            <a:pPr>
              <a:spcBef>
                <a:spcPts val="1000"/>
              </a:spcBef>
              <a:defRPr sz="1500">
                <a:solidFill>
                  <a:srgbClr val="1A1A2E"/>
                </a:solidFill>
              </a:defRPr>
            </a:pPr>
            <a:r>
              <a:t>  *  Social network effects amplify a medical problem into an epidemic</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A doctor prescribes opioids for pain. The brain adapts through tolerance as receptors become less sensitive, requiring higher doses. This triggers a reinforcing feedback loop. Past the dependence threshold, the brain is physically rewired. When prescriptions end, withdrawal drives patients to seek opioids elsewhere. Unused pills enter social networks creating new exposures. One prescription becomes a community epidemic through cascading feedback loops.</a:t>
            </a:r>
          </a:p>
        </p:txBody>
      </p:sp>
      <p:pic>
        <p:nvPicPr>
          <p:cNvPr id="8" name="Picture 7" descr="G09L2-L04-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Opioid Crisis Intervention Dashboard</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data-driven intervention system that identifies at-risk communities and recommends targeted interventions at different crisis stages.</a:t>
            </a:r>
          </a:p>
          <a:p>
            <a:br/>
            <a:pPr>
              <a:spcBef>
                <a:spcPts val="1000"/>
              </a:spcBef>
              <a:defRPr sz="1600" b="1">
                <a:solidFill>
                  <a:srgbClr val="1A4780"/>
                </a:solidFill>
              </a:defRPr>
            </a:pPr>
            <a:r>
              <a:t>The Challenge:</a:t>
            </a:r>
          </a:p>
          <a:p>
            <a:pPr>
              <a:defRPr sz="1400"/>
            </a:pPr>
            <a:r>
              <a:t>A state health department has $50 million to combat the opioid crisis. Your team must design a dashboard that identifies which communities need which interventions based on real-time data.</a:t>
            </a:r>
          </a:p>
          <a:p>
            <a:br/>
            <a:pPr>
              <a:spcBef>
                <a:spcPts val="1000"/>
              </a:spcBef>
              <a:defRPr sz="1600" b="1">
                <a:solidFill>
                  <a:srgbClr val="1A4780"/>
                </a:solidFill>
              </a:defRPr>
            </a:pPr>
            <a:r>
              <a:t>Think Like an Engineer:</a:t>
            </a:r>
          </a:p>
          <a:p>
            <a:pPr>
              <a:spcBef>
                <a:spcPts val="400"/>
              </a:spcBef>
              <a:defRPr sz="1300"/>
            </a:pPr>
            <a:r>
              <a:t>     *  Which data indicators signal early vs. advanced stages of an opioid crisis?</a:t>
            </a:r>
          </a:p>
          <a:p>
            <a:pPr>
              <a:spcBef>
                <a:spcPts val="400"/>
              </a:spcBef>
              <a:defRPr sz="1300"/>
            </a:pPr>
            <a:r>
              <a:t>     *  How would you prioritize interventions when budgets are limited?</a:t>
            </a:r>
          </a:p>
          <a:p>
            <a:pPr>
              <a:spcBef>
                <a:spcPts val="400"/>
              </a:spcBef>
              <a:defRPr sz="1300"/>
            </a:pPr>
            <a:r>
              <a:t>     *  At what point in the feedback loop is intervention most cost-effective?</a:t>
            </a:r>
          </a:p>
        </p:txBody>
      </p:sp>
      <p:pic>
        <p:nvPicPr>
          <p:cNvPr id="7" name="Picture 6" descr="G09L2-L04-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Epidemiologists study disease spread through populations, tracking prescription patterns and intervention effectiveness, earning $60,000-$120,000/year at CDC, state health departments, and universities.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